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5" d="100"/>
          <a:sy n="75" d="100"/>
        </p:scale>
        <p:origin x="13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833EA60-2385-4C98-8E29-B11A2369453E}" type="doc">
      <dgm:prSet loTypeId="urn:microsoft.com/office/officeart/2005/8/layout/vList2#1" loCatId="list" qsTypeId="urn:microsoft.com/office/officeart/2005/8/quickstyle/simple1#1" qsCatId="simple" csTypeId="urn:microsoft.com/office/officeart/2005/8/colors/colorful2#1" csCatId="colorful"/>
      <dgm:spPr/>
      <dgm:t>
        <a:bodyPr/>
        <a:lstStyle/>
        <a:p>
          <a:endParaRPr lang="en-US"/>
        </a:p>
      </dgm:t>
    </dgm:pt>
    <dgm:pt modelId="{B138DC8C-B48C-4EB1-AA4B-9FC861299678}">
      <dgm:prSet/>
      <dgm:spPr/>
      <dgm:t>
        <a:bodyPr/>
        <a:lstStyle/>
        <a:p>
          <a:r>
            <a:rPr lang="en-GB"/>
            <a:t>Build a project to forecast the sales of stores by using time series analysis using time series analysis algorithms such as RNN (Recurrent Neural Network) &amp; LSTM (Long Term Short Memory) to analyze the past trends of sales of stores. Deploy flask-based web Application and integrate AI model to it.</a:t>
          </a:r>
          <a:endParaRPr lang="en-US"/>
        </a:p>
      </dgm:t>
    </dgm:pt>
    <dgm:pt modelId="{95234D3D-241D-47A4-A974-4DA37216CC68}" type="parTrans" cxnId="{574B4ECB-CBA4-4730-8123-E670AF31ED25}">
      <dgm:prSet/>
      <dgm:spPr/>
      <dgm:t>
        <a:bodyPr/>
        <a:lstStyle/>
        <a:p>
          <a:endParaRPr lang="en-US"/>
        </a:p>
      </dgm:t>
    </dgm:pt>
    <dgm:pt modelId="{3ECC1F89-F5B5-4F53-8B06-73690844700F}" type="sibTrans" cxnId="{574B4ECB-CBA4-4730-8123-E670AF31ED25}">
      <dgm:prSet/>
      <dgm:spPr/>
      <dgm:t>
        <a:bodyPr/>
        <a:lstStyle/>
        <a:p>
          <a:endParaRPr lang="en-US"/>
        </a:p>
      </dgm:t>
    </dgm:pt>
    <dgm:pt modelId="{B5E7EEE1-D3B4-4B36-BC08-3B6C64653964}">
      <dgm:prSet/>
      <dgm:spPr/>
      <dgm:t>
        <a:bodyPr/>
        <a:lstStyle/>
        <a:p>
          <a:r>
            <a:rPr lang="en-GB"/>
            <a:t>The user should give the last ten days' sales values and get the prediction for the 11 th day which is showcased on the user interface.</a:t>
          </a:r>
          <a:endParaRPr lang="en-US"/>
        </a:p>
      </dgm:t>
    </dgm:pt>
    <dgm:pt modelId="{61AFCD26-D5F5-4A36-8522-76C350AC16AC}" type="parTrans" cxnId="{931EFEDB-2946-40C4-AB96-34C01E942943}">
      <dgm:prSet/>
      <dgm:spPr/>
      <dgm:t>
        <a:bodyPr/>
        <a:lstStyle/>
        <a:p>
          <a:endParaRPr lang="en-US"/>
        </a:p>
      </dgm:t>
    </dgm:pt>
    <dgm:pt modelId="{D29922A2-4803-483F-BC43-DF0C2BA9433C}" type="sibTrans" cxnId="{931EFEDB-2946-40C4-AB96-34C01E942943}">
      <dgm:prSet/>
      <dgm:spPr/>
      <dgm:t>
        <a:bodyPr/>
        <a:lstStyle/>
        <a:p>
          <a:endParaRPr lang="en-US"/>
        </a:p>
      </dgm:t>
    </dgm:pt>
    <dgm:pt modelId="{9B323F13-D0B8-40A5-9799-100A00BD1FEC}" type="pres">
      <dgm:prSet presAssocID="{7833EA60-2385-4C98-8E29-B11A2369453E}" presName="linear" presStyleCnt="0">
        <dgm:presLayoutVars>
          <dgm:animLvl val="lvl"/>
          <dgm:resizeHandles val="exact"/>
        </dgm:presLayoutVars>
      </dgm:prSet>
      <dgm:spPr/>
      <dgm:t>
        <a:bodyPr/>
        <a:lstStyle/>
        <a:p>
          <a:endParaRPr lang="en-IN"/>
        </a:p>
      </dgm:t>
    </dgm:pt>
    <dgm:pt modelId="{E1170872-C30C-4AE1-B6DB-22D08078E559}" type="pres">
      <dgm:prSet presAssocID="{B138DC8C-B48C-4EB1-AA4B-9FC861299678}" presName="parentText" presStyleLbl="node1" presStyleIdx="0" presStyleCnt="2">
        <dgm:presLayoutVars>
          <dgm:chMax val="0"/>
          <dgm:bulletEnabled val="1"/>
        </dgm:presLayoutVars>
      </dgm:prSet>
      <dgm:spPr/>
      <dgm:t>
        <a:bodyPr/>
        <a:lstStyle/>
        <a:p>
          <a:endParaRPr lang="en-IN"/>
        </a:p>
      </dgm:t>
    </dgm:pt>
    <dgm:pt modelId="{32D6D64C-B31A-431A-9686-7416DE006CB4}" type="pres">
      <dgm:prSet presAssocID="{3ECC1F89-F5B5-4F53-8B06-73690844700F}" presName="spacer" presStyleCnt="0"/>
      <dgm:spPr/>
    </dgm:pt>
    <dgm:pt modelId="{6221BDB2-7AF7-44EC-8EB2-A63806B95A60}" type="pres">
      <dgm:prSet presAssocID="{B5E7EEE1-D3B4-4B36-BC08-3B6C64653964}" presName="parentText" presStyleLbl="node1" presStyleIdx="1" presStyleCnt="2">
        <dgm:presLayoutVars>
          <dgm:chMax val="0"/>
          <dgm:bulletEnabled val="1"/>
        </dgm:presLayoutVars>
      </dgm:prSet>
      <dgm:spPr/>
      <dgm:t>
        <a:bodyPr/>
        <a:lstStyle/>
        <a:p>
          <a:endParaRPr lang="en-IN"/>
        </a:p>
      </dgm:t>
    </dgm:pt>
  </dgm:ptLst>
  <dgm:cxnLst>
    <dgm:cxn modelId="{931EFEDB-2946-40C4-AB96-34C01E942943}" srcId="{7833EA60-2385-4C98-8E29-B11A2369453E}" destId="{B5E7EEE1-D3B4-4B36-BC08-3B6C64653964}" srcOrd="1" destOrd="0" parTransId="{61AFCD26-D5F5-4A36-8522-76C350AC16AC}" sibTransId="{D29922A2-4803-483F-BC43-DF0C2BA9433C}"/>
    <dgm:cxn modelId="{530C28FB-0514-4302-855F-9F93BAB514D8}" type="presOf" srcId="{B138DC8C-B48C-4EB1-AA4B-9FC861299678}" destId="{E1170872-C30C-4AE1-B6DB-22D08078E559}" srcOrd="0" destOrd="0" presId="urn:microsoft.com/office/officeart/2005/8/layout/vList2#1"/>
    <dgm:cxn modelId="{174B0D56-A76C-45D2-AB71-CA02D4DFB3C3}" type="presOf" srcId="{7833EA60-2385-4C98-8E29-B11A2369453E}" destId="{9B323F13-D0B8-40A5-9799-100A00BD1FEC}" srcOrd="0" destOrd="0" presId="urn:microsoft.com/office/officeart/2005/8/layout/vList2#1"/>
    <dgm:cxn modelId="{574B4ECB-CBA4-4730-8123-E670AF31ED25}" srcId="{7833EA60-2385-4C98-8E29-B11A2369453E}" destId="{B138DC8C-B48C-4EB1-AA4B-9FC861299678}" srcOrd="0" destOrd="0" parTransId="{95234D3D-241D-47A4-A974-4DA37216CC68}" sibTransId="{3ECC1F89-F5B5-4F53-8B06-73690844700F}"/>
    <dgm:cxn modelId="{169AB65F-1270-4DB9-B3F1-617F9C89E862}" type="presOf" srcId="{B5E7EEE1-D3B4-4B36-BC08-3B6C64653964}" destId="{6221BDB2-7AF7-44EC-8EB2-A63806B95A60}" srcOrd="0" destOrd="0" presId="urn:microsoft.com/office/officeart/2005/8/layout/vList2#1"/>
    <dgm:cxn modelId="{34EE3884-74BE-4CE1-AD45-92F63E149B7F}" type="presParOf" srcId="{9B323F13-D0B8-40A5-9799-100A00BD1FEC}" destId="{E1170872-C30C-4AE1-B6DB-22D08078E559}" srcOrd="0" destOrd="0" presId="urn:microsoft.com/office/officeart/2005/8/layout/vList2#1"/>
    <dgm:cxn modelId="{A5BA389A-ADE1-402B-9838-F268D0042F16}" type="presParOf" srcId="{9B323F13-D0B8-40A5-9799-100A00BD1FEC}" destId="{32D6D64C-B31A-431A-9686-7416DE006CB4}" srcOrd="1" destOrd="0" presId="urn:microsoft.com/office/officeart/2005/8/layout/vList2#1"/>
    <dgm:cxn modelId="{36D7641B-7878-4018-AAD1-CF7FCC91E962}" type="presParOf" srcId="{9B323F13-D0B8-40A5-9799-100A00BD1FEC}" destId="{6221BDB2-7AF7-44EC-8EB2-A63806B95A60}" srcOrd="2"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B712588-04B1-427B-82EE-E8DB90309F08}" type="datetimeFigureOut">
              <a:rPr lang="en-US" dirty="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t>7/30/2021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7/30/2021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t>7/30/2021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3"/>
          <a:srcRect l="18755" r="29668" b="-1"/>
          <a:stretch>
            <a:fillRect/>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sp>
        <p:nvSpPr>
          <p:cNvPr id="2" name="Title 1"/>
          <p:cNvSpPr>
            <a:spLocks noGrp="1"/>
          </p:cNvSpPr>
          <p:nvPr>
            <p:ph type="ctrTitle"/>
          </p:nvPr>
        </p:nvSpPr>
        <p:spPr>
          <a:xfrm>
            <a:off x="972080" y="685800"/>
            <a:ext cx="5260680" cy="1752599"/>
          </a:xfrm>
        </p:spPr>
        <p:txBody>
          <a:bodyPr vert="horz" lIns="91440" tIns="45720" rIns="91440" bIns="45720" rtlCol="0" anchor="ctr">
            <a:normAutofit/>
          </a:bodyPr>
          <a:lstStyle/>
          <a:p>
            <a:pPr algn="l">
              <a:lnSpc>
                <a:spcPct val="90000"/>
              </a:lnSpc>
            </a:pPr>
            <a:r>
              <a:rPr lang="en-US" sz="3700"/>
              <a:t>FORECASTING SALES OF STORE USING IBM WATSON STUDIO</a:t>
            </a:r>
          </a:p>
          <a:p>
            <a:pPr algn="l">
              <a:lnSpc>
                <a:spcPct val="90000"/>
              </a:lnSpc>
            </a:pPr>
            <a:endParaRPr lang="en-US" sz="3700"/>
          </a:p>
        </p:txBody>
      </p:sp>
      <p:sp>
        <p:nvSpPr>
          <p:cNvPr id="3" name="Subtitle 2"/>
          <p:cNvSpPr>
            <a:spLocks noGrp="1"/>
          </p:cNvSpPr>
          <p:nvPr>
            <p:ph type="subTitle" idx="1"/>
          </p:nvPr>
        </p:nvSpPr>
        <p:spPr>
          <a:xfrm>
            <a:off x="643468" y="2666999"/>
            <a:ext cx="5260680" cy="3124201"/>
          </a:xfrm>
        </p:spPr>
        <p:txBody>
          <a:bodyPr vert="horz" lIns="91440" tIns="45720" rIns="91440" bIns="45720" rtlCol="0" anchor="ctr">
            <a:normAutofit/>
          </a:bodyPr>
          <a:lstStyle/>
          <a:p>
            <a:pPr algn="l">
              <a:lnSpc>
                <a:spcPct val="90000"/>
              </a:lnSpc>
              <a:buFont typeface="Arial"/>
              <a:buChar char="•"/>
            </a:pPr>
            <a:r>
              <a:rPr lang="en-US" sz="2000" b="1"/>
              <a:t>Team – AI Project 5</a:t>
            </a:r>
          </a:p>
          <a:p>
            <a:pPr algn="l">
              <a:lnSpc>
                <a:spcPct val="90000"/>
              </a:lnSpc>
              <a:buFont typeface="Arial"/>
              <a:buChar char="•"/>
            </a:pPr>
            <a:r>
              <a:rPr lang="en-US" sz="2000" b="1"/>
              <a:t>Members -&gt;</a:t>
            </a:r>
          </a:p>
          <a:p>
            <a:pPr algn="l">
              <a:lnSpc>
                <a:spcPct val="90000"/>
              </a:lnSpc>
              <a:buFont typeface="Arial"/>
              <a:buChar char="•"/>
            </a:pPr>
            <a:r>
              <a:rPr lang="en-US" sz="2000"/>
              <a:t>1. Riddhirup Bera - 19BCE1169</a:t>
            </a:r>
          </a:p>
          <a:p>
            <a:pPr algn="l">
              <a:lnSpc>
                <a:spcPct val="90000"/>
              </a:lnSpc>
              <a:buFont typeface="Arial"/>
              <a:buChar char="•"/>
            </a:pPr>
            <a:r>
              <a:rPr lang="en-US" sz="2000"/>
              <a:t>2. Peddinti Vishnu Chakradhar Reddy - 18BCE7154</a:t>
            </a:r>
          </a:p>
          <a:p>
            <a:pPr algn="l">
              <a:lnSpc>
                <a:spcPct val="90000"/>
              </a:lnSpc>
              <a:buFont typeface="Arial"/>
              <a:buChar char="•"/>
            </a:pPr>
            <a:r>
              <a:rPr lang="en-US" sz="2000"/>
              <a:t>3. Subhro Mukherjee - 19BBS0142</a:t>
            </a:r>
          </a:p>
          <a:p>
            <a:pPr algn="l">
              <a:lnSpc>
                <a:spcPct val="90000"/>
              </a:lnSpc>
              <a:buFont typeface="Arial"/>
              <a:buChar char="•"/>
            </a:pPr>
            <a:r>
              <a:rPr lang="en-US" sz="2000"/>
              <a:t>4. Bharat Agarwal - 18bce7052</a:t>
            </a:r>
          </a:p>
          <a:p>
            <a:pPr algn="l">
              <a:lnSpc>
                <a:spcPct val="90000"/>
              </a:lnSpc>
              <a:buFont typeface="Arial"/>
              <a:buChar char="•"/>
            </a:pPr>
            <a:r>
              <a:rPr lang="en-US" sz="2000"/>
              <a:t>5. Siddhant Jain - 19bbs0134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6238" y="567847"/>
            <a:ext cx="8596668" cy="1320800"/>
          </a:xfrm>
        </p:spPr>
        <p:txBody>
          <a:bodyPr/>
          <a:lstStyle/>
          <a:p>
            <a:r>
              <a:rPr lang="en-GB"/>
              <a:t>DATA VISUALIZATION</a:t>
            </a:r>
          </a:p>
        </p:txBody>
      </p:sp>
      <p:pic>
        <p:nvPicPr>
          <p:cNvPr id="4" name="Picture 4" descr="Chart&#10;&#10;Description automatically generated"/>
          <p:cNvPicPr>
            <a:picLocks noGrp="1" noChangeAspect="1"/>
          </p:cNvPicPr>
          <p:nvPr>
            <p:ph idx="1"/>
          </p:nvPr>
        </p:nvPicPr>
        <p:blipFill>
          <a:blip r:embed="rId2"/>
          <a:stretch>
            <a:fillRect/>
          </a:stretch>
        </p:blipFill>
        <p:spPr>
          <a:xfrm>
            <a:off x="1826651" y="1471657"/>
            <a:ext cx="7320991" cy="4590581"/>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7882" y="578285"/>
            <a:ext cx="8596668" cy="1320800"/>
          </a:xfrm>
        </p:spPr>
        <p:txBody>
          <a:bodyPr/>
          <a:lstStyle/>
          <a:p>
            <a:r>
              <a:rPr lang="en-GB"/>
              <a:t>DATA VISUALIZATION</a:t>
            </a:r>
          </a:p>
        </p:txBody>
      </p:sp>
      <p:pic>
        <p:nvPicPr>
          <p:cNvPr id="4" name="Picture 4" descr="Chart, histogram&#10;&#10;Description automatically generated"/>
          <p:cNvPicPr>
            <a:picLocks noGrp="1" noChangeAspect="1"/>
          </p:cNvPicPr>
          <p:nvPr>
            <p:ph idx="1"/>
          </p:nvPr>
        </p:nvPicPr>
        <p:blipFill>
          <a:blip r:embed="rId2"/>
          <a:stretch>
            <a:fillRect/>
          </a:stretch>
        </p:blipFill>
        <p:spPr>
          <a:xfrm>
            <a:off x="1177868" y="1964701"/>
            <a:ext cx="9390997" cy="4199481"/>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580" y="296450"/>
            <a:ext cx="8596668" cy="1320800"/>
          </a:xfrm>
        </p:spPr>
        <p:txBody>
          <a:bodyPr/>
          <a:lstStyle/>
          <a:p>
            <a:r>
              <a:rPr lang="en-GB"/>
              <a:t>FEATURE SCALING</a:t>
            </a:r>
          </a:p>
        </p:txBody>
      </p:sp>
      <p:pic>
        <p:nvPicPr>
          <p:cNvPr id="4" name="Picture 4" descr="Graphical user interface, text, application, email&#10;&#10;Description automatically generated"/>
          <p:cNvPicPr>
            <a:picLocks noGrp="1" noChangeAspect="1"/>
          </p:cNvPicPr>
          <p:nvPr>
            <p:ph idx="1"/>
          </p:nvPr>
        </p:nvPicPr>
        <p:blipFill>
          <a:blip r:embed="rId2"/>
          <a:stretch>
            <a:fillRect/>
          </a:stretch>
        </p:blipFill>
        <p:spPr>
          <a:xfrm>
            <a:off x="301153" y="960178"/>
            <a:ext cx="8211249" cy="4444444"/>
          </a:xfrm>
        </p:spPr>
      </p:pic>
      <p:pic>
        <p:nvPicPr>
          <p:cNvPr id="5" name="Picture 5" descr="Graphical user interface, text, application, email&#10;&#10;Description automatically generated"/>
          <p:cNvPicPr>
            <a:picLocks noChangeAspect="1"/>
          </p:cNvPicPr>
          <p:nvPr/>
        </p:nvPicPr>
        <p:blipFill>
          <a:blip r:embed="rId3"/>
          <a:stretch>
            <a:fillRect/>
          </a:stretch>
        </p:blipFill>
        <p:spPr>
          <a:xfrm>
            <a:off x="4943606" y="2769048"/>
            <a:ext cx="6730652" cy="37520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211" y="317326"/>
            <a:ext cx="8962010" cy="1320800"/>
          </a:xfrm>
        </p:spPr>
        <p:txBody>
          <a:bodyPr/>
          <a:lstStyle/>
          <a:p>
            <a:r>
              <a:rPr lang="en-GB"/>
              <a:t>SPLITTING DATA INTO TRAIN AND TEST SET</a:t>
            </a:r>
          </a:p>
        </p:txBody>
      </p:sp>
      <p:pic>
        <p:nvPicPr>
          <p:cNvPr id="6" name="Picture 5" descr="Graphical user interface, text, application, email&#10;&#10;Description automatically generated"/>
          <p:cNvPicPr>
            <a:picLocks noChangeAspect="1"/>
          </p:cNvPicPr>
          <p:nvPr/>
        </p:nvPicPr>
        <p:blipFill>
          <a:blip r:embed="rId2"/>
          <a:stretch>
            <a:fillRect/>
          </a:stretch>
        </p:blipFill>
        <p:spPr>
          <a:xfrm>
            <a:off x="2146126" y="1297239"/>
            <a:ext cx="8338158" cy="4649740"/>
          </a:xfrm>
          <a:prstGeom prst="rect">
            <a:avLst/>
          </a:prstGeom>
        </p:spPr>
      </p:pic>
      <p:sp>
        <p:nvSpPr>
          <p:cNvPr id="8" name="Content Placeholder 7"/>
          <p:cNvSpPr>
            <a:spLocks noGrp="1"/>
          </p:cNvSpPr>
          <p:nvPr>
            <p:ph idx="1"/>
          </p:nvPr>
        </p:nvSpPr>
        <p:spPr/>
        <p:txBody>
          <a:bodyPr/>
          <a:lstStyle/>
          <a:p>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82" y="473901"/>
            <a:ext cx="9170777" cy="1320800"/>
          </a:xfrm>
        </p:spPr>
        <p:txBody>
          <a:bodyPr/>
          <a:lstStyle/>
          <a:p>
            <a:r>
              <a:rPr lang="en-GB"/>
              <a:t>CREATING DATASET USING SLIDING WINDOW</a:t>
            </a:r>
          </a:p>
        </p:txBody>
      </p:sp>
      <p:pic>
        <p:nvPicPr>
          <p:cNvPr id="4" name="Picture 4" descr="Graphical user interface, text&#10;&#10;Description automatically generated"/>
          <p:cNvPicPr>
            <a:picLocks noGrp="1" noChangeAspect="1"/>
          </p:cNvPicPr>
          <p:nvPr>
            <p:ph idx="1"/>
          </p:nvPr>
        </p:nvPicPr>
        <p:blipFill>
          <a:blip r:embed="rId2"/>
          <a:stretch>
            <a:fillRect/>
          </a:stretch>
        </p:blipFill>
        <p:spPr>
          <a:xfrm>
            <a:off x="3137401" y="1450781"/>
            <a:ext cx="5325793" cy="4705402"/>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74" y="286011"/>
            <a:ext cx="8596668" cy="1320800"/>
          </a:xfrm>
        </p:spPr>
        <p:txBody>
          <a:bodyPr/>
          <a:lstStyle/>
          <a:p>
            <a:r>
              <a:rPr lang="en-GB"/>
              <a:t>MODEL BUILDING</a:t>
            </a:r>
          </a:p>
        </p:txBody>
      </p:sp>
      <p:pic>
        <p:nvPicPr>
          <p:cNvPr id="4" name="Picture 4"/>
          <p:cNvPicPr>
            <a:picLocks noGrp="1" noChangeAspect="1"/>
          </p:cNvPicPr>
          <p:nvPr>
            <p:ph idx="1"/>
          </p:nvPr>
        </p:nvPicPr>
        <p:blipFill>
          <a:blip r:embed="rId2"/>
          <a:stretch>
            <a:fillRect/>
          </a:stretch>
        </p:blipFill>
        <p:spPr>
          <a:xfrm>
            <a:off x="1840454" y="1471657"/>
            <a:ext cx="7147251" cy="4684526"/>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375" y="348642"/>
            <a:ext cx="8596668" cy="1320800"/>
          </a:xfrm>
        </p:spPr>
        <p:txBody>
          <a:bodyPr/>
          <a:lstStyle/>
          <a:p>
            <a:r>
              <a:rPr lang="en-GB"/>
              <a:t>MODEL TRAINING</a:t>
            </a:r>
          </a:p>
        </p:txBody>
      </p:sp>
      <p:pic>
        <p:nvPicPr>
          <p:cNvPr id="4" name="Picture 4" descr="Table&#10;&#10;Description automatically generated"/>
          <p:cNvPicPr>
            <a:picLocks noGrp="1" noChangeAspect="1"/>
          </p:cNvPicPr>
          <p:nvPr>
            <p:ph idx="1"/>
          </p:nvPr>
        </p:nvPicPr>
        <p:blipFill>
          <a:blip r:embed="rId2"/>
          <a:stretch>
            <a:fillRect/>
          </a:stretch>
        </p:blipFill>
        <p:spPr>
          <a:xfrm>
            <a:off x="1303635" y="1816696"/>
            <a:ext cx="8596668" cy="3315956"/>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8594" y="703545"/>
            <a:ext cx="8596668" cy="1320800"/>
          </a:xfrm>
        </p:spPr>
        <p:txBody>
          <a:bodyPr/>
          <a:lstStyle/>
          <a:p>
            <a:r>
              <a:rPr lang="en-GB"/>
              <a:t>MODEL EVALUATION</a:t>
            </a:r>
          </a:p>
        </p:txBody>
      </p:sp>
      <p:pic>
        <p:nvPicPr>
          <p:cNvPr id="4" name="Picture 4" descr="Graphical user interface, text&#10;&#10;Description automatically generated"/>
          <p:cNvPicPr>
            <a:picLocks noGrp="1" noChangeAspect="1"/>
          </p:cNvPicPr>
          <p:nvPr>
            <p:ph idx="1"/>
          </p:nvPr>
        </p:nvPicPr>
        <p:blipFill>
          <a:blip r:embed="rId2"/>
          <a:stretch>
            <a:fillRect/>
          </a:stretch>
        </p:blipFill>
        <p:spPr>
          <a:xfrm>
            <a:off x="2214901" y="2150151"/>
            <a:ext cx="6836766" cy="388077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2101" y="620038"/>
            <a:ext cx="8596668" cy="1320800"/>
          </a:xfrm>
        </p:spPr>
        <p:txBody>
          <a:bodyPr/>
          <a:lstStyle/>
          <a:p>
            <a:r>
              <a:rPr lang="en-GB"/>
              <a:t>MODEL EVALUATION</a:t>
            </a:r>
          </a:p>
        </p:txBody>
      </p:sp>
      <p:pic>
        <p:nvPicPr>
          <p:cNvPr id="4" name="Picture 4"/>
          <p:cNvPicPr>
            <a:picLocks noGrp="1" noChangeAspect="1"/>
          </p:cNvPicPr>
          <p:nvPr>
            <p:ph idx="1"/>
          </p:nvPr>
        </p:nvPicPr>
        <p:blipFill>
          <a:blip r:embed="rId2"/>
          <a:stretch>
            <a:fillRect/>
          </a:stretch>
        </p:blipFill>
        <p:spPr>
          <a:xfrm>
            <a:off x="2525776" y="1502973"/>
            <a:ext cx="5943618" cy="4872416"/>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690" y="713984"/>
            <a:ext cx="8596668" cy="1320800"/>
          </a:xfrm>
        </p:spPr>
        <p:txBody>
          <a:bodyPr/>
          <a:lstStyle/>
          <a:p>
            <a:r>
              <a:rPr lang="en-GB"/>
              <a:t>SAVING THE MODEL</a:t>
            </a:r>
          </a:p>
        </p:txBody>
      </p:sp>
      <p:pic>
        <p:nvPicPr>
          <p:cNvPr id="4" name="Picture 4" descr="Graphical user interface, text, application, email&#10;&#10;Description automatically generated"/>
          <p:cNvPicPr>
            <a:picLocks noGrp="1" noChangeAspect="1"/>
          </p:cNvPicPr>
          <p:nvPr>
            <p:ph idx="1"/>
          </p:nvPr>
        </p:nvPicPr>
        <p:blipFill>
          <a:blip r:embed="rId2"/>
          <a:stretch>
            <a:fillRect/>
          </a:stretch>
        </p:blipFill>
        <p:spPr>
          <a:xfrm>
            <a:off x="2560036" y="2613770"/>
            <a:ext cx="5895975" cy="16383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0475" y="-144831"/>
            <a:ext cx="5914937" cy="2076450"/>
          </a:xfrm>
        </p:spPr>
        <p:txBody>
          <a:bodyPr anchor="b">
            <a:normAutofit/>
          </a:bodyPr>
          <a:lstStyle/>
          <a:p>
            <a:r>
              <a:rPr lang="en-GB" sz="4400">
                <a:gradFill flip="none" rotWithShape="1">
                  <a:gsLst>
                    <a:gs pos="0">
                      <a:schemeClr val="accent5">
                        <a:alpha val="70000"/>
                      </a:schemeClr>
                    </a:gs>
                    <a:gs pos="100000">
                      <a:schemeClr val="accent1">
                        <a:alpha val="70000"/>
                      </a:schemeClr>
                    </a:gs>
                  </a:gsLst>
                  <a:lin ang="0" scaled="1"/>
                  <a:tileRect/>
                </a:gradFill>
                <a:cs typeface="Angsana New"/>
              </a:rPr>
              <a:t>INTRODUCTION</a:t>
            </a:r>
            <a:endParaRPr lang="en-GB" sz="4400">
              <a:gradFill flip="none" rotWithShape="1">
                <a:gsLst>
                  <a:gs pos="0">
                    <a:schemeClr val="accent5">
                      <a:alpha val="70000"/>
                    </a:schemeClr>
                  </a:gs>
                  <a:gs pos="100000">
                    <a:schemeClr val="accent1">
                      <a:alpha val="70000"/>
                    </a:schemeClr>
                  </a:gs>
                </a:gsLst>
                <a:lin ang="0" scaled="1"/>
                <a:tileRect/>
              </a:gradFill>
            </a:endParaRPr>
          </a:p>
        </p:txBody>
      </p:sp>
      <p:sp>
        <p:nvSpPr>
          <p:cNvPr id="3" name="Content Placeholder 2"/>
          <p:cNvSpPr>
            <a:spLocks noGrp="1"/>
          </p:cNvSpPr>
          <p:nvPr>
            <p:ph idx="1"/>
          </p:nvPr>
        </p:nvSpPr>
        <p:spPr>
          <a:xfrm>
            <a:off x="504173" y="2314053"/>
            <a:ext cx="6238527" cy="3591511"/>
          </a:xfrm>
        </p:spPr>
        <p:txBody>
          <a:bodyPr vert="horz" lIns="91440" tIns="45720" rIns="91440" bIns="45720" rtlCol="0">
            <a:normAutofit/>
          </a:bodyPr>
          <a:lstStyle/>
          <a:p>
            <a:pPr>
              <a:lnSpc>
                <a:spcPct val="100000"/>
              </a:lnSpc>
            </a:pPr>
            <a:r>
              <a:rPr lang="en-GB" sz="1700">
                <a:solidFill>
                  <a:schemeClr val="tx2">
                    <a:alpha val="60000"/>
                  </a:schemeClr>
                </a:solidFill>
                <a:ea typeface="+mn-lt"/>
                <a:cs typeface="+mn-lt"/>
              </a:rPr>
              <a:t>Forecasting of sales is an essential task for the management of a store. It is very important to be able to predict the sales of the store so as to be prepared with the inventory that they will need. So we are building a system that analyses the previous trends of sales which includes sales on various days and predicts future sales. This will be beneficial for both the store owners and customers as their will be sufficient supplies at all times.</a:t>
            </a:r>
            <a:endParaRPr lang="en-GB" sz="1700">
              <a:solidFill>
                <a:schemeClr val="tx2">
                  <a:alpha val="60000"/>
                </a:schemeClr>
              </a:solidFill>
            </a:endParaRPr>
          </a:p>
          <a:p>
            <a:pPr>
              <a:lnSpc>
                <a:spcPct val="100000"/>
              </a:lnSpc>
              <a:buClr>
                <a:srgbClr val="E4DEF6"/>
              </a:buClr>
            </a:pPr>
            <a:endParaRPr lang="en-GB" sz="1700">
              <a:solidFill>
                <a:schemeClr val="tx2">
                  <a:alpha val="60000"/>
                </a:schemeClr>
              </a:solidFill>
            </a:endParaRPr>
          </a:p>
        </p:txBody>
      </p:sp>
      <p:pic>
        <p:nvPicPr>
          <p:cNvPr id="5" name="Picture 4" descr="Graph on document with pen"/>
          <p:cNvPicPr>
            <a:picLocks noChangeAspect="1"/>
          </p:cNvPicPr>
          <p:nvPr/>
        </p:nvPicPr>
        <p:blipFill rotWithShape="1">
          <a:blip r:embed="rId2"/>
          <a:srcRect l="32959" r="18908" b="-3"/>
          <a:stretch>
            <a:fillRect/>
          </a:stretch>
        </p:blipFill>
        <p:spPr>
          <a:xfrm>
            <a:off x="7236476" y="1"/>
            <a:ext cx="4952475"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1827" y="390395"/>
            <a:ext cx="8596668" cy="1320800"/>
          </a:xfrm>
        </p:spPr>
        <p:txBody>
          <a:bodyPr/>
          <a:lstStyle/>
          <a:p>
            <a:r>
              <a:rPr lang="en-GB"/>
              <a:t>THE APPLICATION</a:t>
            </a:r>
          </a:p>
        </p:txBody>
      </p:sp>
      <p:pic>
        <p:nvPicPr>
          <p:cNvPr id="4" name="Picture 4"/>
          <p:cNvPicPr>
            <a:picLocks noGrp="1" noChangeAspect="1"/>
          </p:cNvPicPr>
          <p:nvPr>
            <p:ph idx="1"/>
          </p:nvPr>
        </p:nvPicPr>
        <p:blipFill>
          <a:blip r:embed="rId2"/>
          <a:stretch>
            <a:fillRect/>
          </a:stretch>
        </p:blipFill>
        <p:spPr>
          <a:xfrm>
            <a:off x="1442585" y="1335959"/>
            <a:ext cx="8590165" cy="4820225"/>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734" y="556260"/>
            <a:ext cx="8596668" cy="1320800"/>
          </a:xfrm>
        </p:spPr>
        <p:txBody>
          <a:bodyPr/>
          <a:lstStyle/>
          <a:p>
            <a:r>
              <a:rPr lang="" altLang="en-US"/>
              <a:t>THE APPLICATION - ABOUT PAGE</a:t>
            </a:r>
          </a:p>
        </p:txBody>
      </p:sp>
      <p:pic>
        <p:nvPicPr>
          <p:cNvPr id="4" name="Content Placeholder 3"/>
          <p:cNvPicPr>
            <a:picLocks noGrp="1" noChangeAspect="1"/>
          </p:cNvPicPr>
          <p:nvPr>
            <p:ph idx="1"/>
          </p:nvPr>
        </p:nvPicPr>
        <p:blipFill>
          <a:blip r:embed="rId2"/>
          <a:stretch>
            <a:fillRect/>
          </a:stretch>
        </p:blipFill>
        <p:spPr>
          <a:xfrm>
            <a:off x="1777365" y="1654810"/>
            <a:ext cx="8101965" cy="45580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244" y="477520"/>
            <a:ext cx="8596668" cy="1320800"/>
          </a:xfrm>
        </p:spPr>
        <p:txBody>
          <a:bodyPr/>
          <a:lstStyle/>
          <a:p>
            <a:r>
              <a:rPr lang="en-US" altLang="en-US">
                <a:sym typeface="+mn-ea"/>
              </a:rPr>
              <a:t>THE APPLICATION - ABOUT PAGE</a:t>
            </a:r>
            <a:r>
              <a:rPr lang="en-US" altLang="en-US"/>
              <a:t/>
            </a:r>
            <a:br>
              <a:rPr lang="en-US" altLang="en-US"/>
            </a:br>
            <a:endParaRPr lang="en-US"/>
          </a:p>
        </p:txBody>
      </p:sp>
      <p:pic>
        <p:nvPicPr>
          <p:cNvPr id="4" name="Content Placeholder 3"/>
          <p:cNvPicPr>
            <a:picLocks noGrp="1" noChangeAspect="1"/>
          </p:cNvPicPr>
          <p:nvPr>
            <p:ph idx="1"/>
          </p:nvPr>
        </p:nvPicPr>
        <p:blipFill>
          <a:blip r:embed="rId2"/>
          <a:stretch>
            <a:fillRect/>
          </a:stretch>
        </p:blipFill>
        <p:spPr>
          <a:xfrm>
            <a:off x="1254125" y="1381760"/>
            <a:ext cx="9018270" cy="50736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664" y="497840"/>
            <a:ext cx="8596668" cy="1320800"/>
          </a:xfrm>
        </p:spPr>
        <p:txBody>
          <a:bodyPr/>
          <a:lstStyle/>
          <a:p>
            <a:r>
              <a:rPr lang="en-US" altLang="en-US">
                <a:sym typeface="+mn-ea"/>
              </a:rPr>
              <a:t>THE APPLICATION - </a:t>
            </a:r>
            <a:r>
              <a:rPr lang="" altLang="en-US">
                <a:sym typeface="+mn-ea"/>
              </a:rPr>
              <a:t>FORECAST </a:t>
            </a:r>
            <a:r>
              <a:rPr lang="en-US" altLang="en-US">
                <a:sym typeface="+mn-ea"/>
              </a:rPr>
              <a:t>PAGE</a:t>
            </a:r>
            <a:endParaRPr lang="en-US"/>
          </a:p>
        </p:txBody>
      </p:sp>
      <p:pic>
        <p:nvPicPr>
          <p:cNvPr id="5" name="Content Placeholder 4"/>
          <p:cNvPicPr>
            <a:picLocks noGrp="1" noChangeAspect="1"/>
          </p:cNvPicPr>
          <p:nvPr>
            <p:ph idx="1"/>
          </p:nvPr>
        </p:nvPicPr>
        <p:blipFill>
          <a:blip r:embed="rId2"/>
          <a:stretch>
            <a:fillRect/>
          </a:stretch>
        </p:blipFill>
        <p:spPr>
          <a:xfrm>
            <a:off x="1553210" y="1509395"/>
            <a:ext cx="8570595" cy="48215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084" y="528320"/>
            <a:ext cx="8596668" cy="1320800"/>
          </a:xfrm>
        </p:spPr>
        <p:txBody>
          <a:bodyPr/>
          <a:lstStyle/>
          <a:p>
            <a:r>
              <a:rPr lang="en-US" altLang="en-US">
                <a:sym typeface="+mn-ea"/>
              </a:rPr>
              <a:t>THE APPLICATION - FORECAST PAGE</a:t>
            </a:r>
            <a:r>
              <a:rPr lang="en-US"/>
              <a:t/>
            </a:r>
            <a:br>
              <a:rPr lang="en-US"/>
            </a:br>
            <a:endParaRPr lang="en-US"/>
          </a:p>
        </p:txBody>
      </p:sp>
      <p:pic>
        <p:nvPicPr>
          <p:cNvPr id="4" name="Content Placeholder 3"/>
          <p:cNvPicPr>
            <a:picLocks noGrp="1" noChangeAspect="1"/>
          </p:cNvPicPr>
          <p:nvPr>
            <p:ph idx="1"/>
          </p:nvPr>
        </p:nvPicPr>
        <p:blipFill>
          <a:blip r:embed="rId2"/>
          <a:stretch>
            <a:fillRect/>
          </a:stretch>
        </p:blipFill>
        <p:spPr>
          <a:xfrm>
            <a:off x="1820545" y="1634490"/>
            <a:ext cx="8303895" cy="46710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5199" y="609600"/>
            <a:ext cx="8596668" cy="1320800"/>
          </a:xfrm>
        </p:spPr>
        <p:txBody>
          <a:bodyPr/>
          <a:lstStyle/>
          <a:p>
            <a:r>
              <a:rPr lang="en-US" altLang="en-US">
                <a:sym typeface="+mn-ea"/>
              </a:rPr>
              <a:t>THE APPLICATION - FORECAST PAGE</a:t>
            </a:r>
            <a:endParaRPr lang="en-US"/>
          </a:p>
        </p:txBody>
      </p:sp>
      <p:pic>
        <p:nvPicPr>
          <p:cNvPr id="4" name="Content Placeholder 3"/>
          <p:cNvPicPr>
            <a:picLocks noGrp="1" noChangeAspect="1"/>
          </p:cNvPicPr>
          <p:nvPr>
            <p:ph idx="1"/>
          </p:nvPr>
        </p:nvPicPr>
        <p:blipFill>
          <a:blip r:embed="rId2"/>
          <a:stretch>
            <a:fillRect/>
          </a:stretch>
        </p:blipFill>
        <p:spPr>
          <a:xfrm>
            <a:off x="1627505" y="1705610"/>
            <a:ext cx="7921625" cy="44564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2144" y="467995"/>
            <a:ext cx="8596668" cy="1320800"/>
          </a:xfrm>
        </p:spPr>
        <p:txBody>
          <a:bodyPr/>
          <a:lstStyle/>
          <a:p>
            <a:r>
              <a:rPr lang="en-US" altLang="en-US">
                <a:sym typeface="+mn-ea"/>
              </a:rPr>
              <a:t>THE APPLICATION - FORECAST PAGE</a:t>
            </a:r>
            <a:endParaRPr lang="en-US"/>
          </a:p>
        </p:txBody>
      </p:sp>
      <p:pic>
        <p:nvPicPr>
          <p:cNvPr id="4" name="Content Placeholder 3"/>
          <p:cNvPicPr>
            <a:picLocks noGrp="1" noChangeAspect="1"/>
          </p:cNvPicPr>
          <p:nvPr>
            <p:ph idx="1"/>
          </p:nvPr>
        </p:nvPicPr>
        <p:blipFill>
          <a:blip r:embed="rId2"/>
          <a:stretch>
            <a:fillRect/>
          </a:stretch>
        </p:blipFill>
        <p:spPr>
          <a:xfrm>
            <a:off x="1454785" y="1556385"/>
            <a:ext cx="8117205" cy="4566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509" y="579120"/>
            <a:ext cx="8596668" cy="1320800"/>
          </a:xfrm>
        </p:spPr>
        <p:txBody>
          <a:bodyPr/>
          <a:lstStyle/>
          <a:p>
            <a:r>
              <a:rPr lang="en-US" altLang="en-US">
                <a:sym typeface="+mn-ea"/>
              </a:rPr>
              <a:t>THE APPLICATION - FORECAST PAGE</a:t>
            </a:r>
            <a:endParaRPr lang="en-US"/>
          </a:p>
        </p:txBody>
      </p:sp>
      <p:pic>
        <p:nvPicPr>
          <p:cNvPr id="4" name="Content Placeholder 3"/>
          <p:cNvPicPr>
            <a:picLocks noGrp="1" noChangeAspect="1"/>
          </p:cNvPicPr>
          <p:nvPr>
            <p:ph idx="1"/>
          </p:nvPr>
        </p:nvPicPr>
        <p:blipFill>
          <a:blip r:embed="rId2"/>
          <a:stretch>
            <a:fillRect/>
          </a:stretch>
        </p:blipFill>
        <p:spPr>
          <a:xfrm>
            <a:off x="1132205" y="1574165"/>
            <a:ext cx="8586470" cy="48304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564" y="2480945"/>
            <a:ext cx="8596668" cy="1320800"/>
          </a:xfrm>
        </p:spPr>
        <p:txBody>
          <a:bodyPr/>
          <a:lstStyle/>
          <a:p>
            <a:r>
              <a:rPr lang="" altLang="en-US" sz="7200"/>
              <a:t>THANK YOU</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5950" y="536575"/>
            <a:ext cx="3412490" cy="5567680"/>
          </a:xfrm>
        </p:spPr>
        <p:txBody>
          <a:bodyPr anchor="ctr">
            <a:normAutofit/>
          </a:bodyPr>
          <a:lstStyle/>
          <a:p>
            <a:r>
              <a:rPr lang="en-GB" sz="4100">
                <a:gradFill flip="none" rotWithShape="1">
                  <a:gsLst>
                    <a:gs pos="0">
                      <a:schemeClr val="accent5">
                        <a:alpha val="70000"/>
                      </a:schemeClr>
                    </a:gs>
                    <a:gs pos="100000">
                      <a:schemeClr val="accent1">
                        <a:alpha val="70000"/>
                      </a:schemeClr>
                    </a:gs>
                  </a:gsLst>
                  <a:lin ang="0" scaled="1"/>
                  <a:tileRect/>
                </a:gradFill>
                <a:cs typeface="Angsana New"/>
              </a:rPr>
              <a:t>PROBLEM STATEMENT</a:t>
            </a:r>
            <a:endParaRPr lang="en-GB" sz="4100">
              <a:gradFill flip="none" rotWithShape="1">
                <a:gsLst>
                  <a:gs pos="0">
                    <a:schemeClr val="accent5">
                      <a:alpha val="70000"/>
                    </a:schemeClr>
                  </a:gs>
                  <a:gs pos="100000">
                    <a:schemeClr val="accent1">
                      <a:alpha val="70000"/>
                    </a:schemeClr>
                  </a:gs>
                </a:gsLst>
                <a:lin ang="0" scaled="1"/>
                <a:tileRect/>
              </a:gradFill>
            </a:endParaRPr>
          </a:p>
        </p:txBody>
      </p:sp>
      <p:graphicFrame>
        <p:nvGraphicFramePr>
          <p:cNvPr id="5" name="Content Placeholder 2"/>
          <p:cNvGraphicFramePr>
            <a:graphicFrameLocks noGrp="1"/>
          </p:cNvGraphicFramePr>
          <p:nvPr>
            <p:ph idx="1"/>
          </p:nvPr>
        </p:nvGraphicFramePr>
        <p:xfrm>
          <a:off x="4293704" y="609600"/>
          <a:ext cx="7060095" cy="5567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501" y="1788981"/>
            <a:ext cx="4287253" cy="2629119"/>
          </a:xfrm>
        </p:spPr>
        <p:txBody>
          <a:bodyPr vert="horz" lIns="91440" tIns="45720" rIns="91440" bIns="45720" rtlCol="0" anchor="b">
            <a:normAutofit fontScale="90000"/>
          </a:bodyPr>
          <a:lstStyle/>
          <a:p>
            <a:pPr algn="ctr"/>
            <a:r>
              <a:rPr lang="en-US" sz="5400" dirty="0">
                <a:solidFill>
                  <a:srgbClr val="7162FE"/>
                </a:solidFill>
                <a:cs typeface="Angsana New"/>
              </a:rPr>
              <a:t/>
            </a:r>
            <a:br>
              <a:rPr lang="en-US" sz="5400" dirty="0">
                <a:solidFill>
                  <a:srgbClr val="7162FE"/>
                </a:solidFill>
                <a:cs typeface="Angsana New"/>
              </a:rPr>
            </a:br>
            <a:r>
              <a:rPr lang="en-US" sz="5400">
                <a:solidFill>
                  <a:srgbClr val="7162FE"/>
                </a:solidFill>
                <a:cs typeface="Angsana New"/>
              </a:rPr>
              <a:t>FLOW CHART OF SOLUTION</a:t>
            </a:r>
            <a:endParaRPr lang="en-US"/>
          </a:p>
        </p:txBody>
      </p:sp>
      <p:pic>
        <p:nvPicPr>
          <p:cNvPr id="4" name="Picture 5" descr="Timeline&#10;&#10;Description automatically generated"/>
          <p:cNvPicPr>
            <a:picLocks noGrp="1" noChangeAspect="1"/>
          </p:cNvPicPr>
          <p:nvPr>
            <p:ph idx="1"/>
          </p:nvPr>
        </p:nvPicPr>
        <p:blipFill>
          <a:blip r:embed="rId2">
            <a:alphaModFix amt="90000"/>
          </a:blip>
          <a:stretch>
            <a:fillRect/>
          </a:stretch>
        </p:blipFill>
        <p:spPr>
          <a:xfrm>
            <a:off x="5564009" y="567694"/>
            <a:ext cx="5800228" cy="55765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709" y="717115"/>
            <a:ext cx="10874658" cy="3015640"/>
          </a:xfrm>
        </p:spPr>
        <p:txBody>
          <a:bodyPr>
            <a:normAutofit/>
          </a:bodyPr>
          <a:lstStyle/>
          <a:p>
            <a:r>
              <a:rPr lang="en-GB" sz="4000">
                <a:cs typeface="Angsana New"/>
              </a:rPr>
              <a:t>DATA COLLECTION</a:t>
            </a:r>
          </a:p>
        </p:txBody>
      </p:sp>
      <p:pic>
        <p:nvPicPr>
          <p:cNvPr id="4" name="Picture 4" descr="Table&#10;&#10;Description automatically generated"/>
          <p:cNvPicPr>
            <a:picLocks noGrp="1" noChangeAspect="1"/>
          </p:cNvPicPr>
          <p:nvPr>
            <p:ph idx="1"/>
          </p:nvPr>
        </p:nvPicPr>
        <p:blipFill>
          <a:blip r:embed="rId2"/>
          <a:stretch>
            <a:fillRect/>
          </a:stretch>
        </p:blipFill>
        <p:spPr>
          <a:xfrm>
            <a:off x="730624" y="2117291"/>
            <a:ext cx="10515600" cy="3242498"/>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859" y="268265"/>
            <a:ext cx="10018713" cy="1752599"/>
          </a:xfrm>
        </p:spPr>
        <p:txBody>
          <a:bodyPr/>
          <a:lstStyle/>
          <a:p>
            <a:r>
              <a:rPr lang="en-GB"/>
              <a:t>DATA PREPROCESSING</a:t>
            </a:r>
          </a:p>
        </p:txBody>
      </p:sp>
      <p:pic>
        <p:nvPicPr>
          <p:cNvPr id="4" name="Picture 4" descr="Table&#10;&#10;Description automatically generated"/>
          <p:cNvPicPr>
            <a:picLocks noGrp="1" noChangeAspect="1"/>
          </p:cNvPicPr>
          <p:nvPr>
            <p:ph idx="1"/>
          </p:nvPr>
        </p:nvPicPr>
        <p:blipFill>
          <a:blip r:embed="rId2"/>
          <a:stretch>
            <a:fillRect/>
          </a:stretch>
        </p:blipFill>
        <p:spPr>
          <a:xfrm>
            <a:off x="1870826" y="1184752"/>
            <a:ext cx="8588064" cy="5003104"/>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2622" y="661792"/>
            <a:ext cx="8596668" cy="1320800"/>
          </a:xfrm>
        </p:spPr>
        <p:txBody>
          <a:bodyPr/>
          <a:lstStyle/>
          <a:p>
            <a:r>
              <a:rPr lang="en-GB"/>
              <a:t>DATA PREPROCESSING</a:t>
            </a:r>
          </a:p>
        </p:txBody>
      </p:sp>
      <p:pic>
        <p:nvPicPr>
          <p:cNvPr id="4" name="Picture 4" descr="Graphical user interface, application&#10;&#10;Description automatically generated"/>
          <p:cNvPicPr>
            <a:picLocks noGrp="1" noChangeAspect="1"/>
          </p:cNvPicPr>
          <p:nvPr>
            <p:ph idx="1"/>
          </p:nvPr>
        </p:nvPicPr>
        <p:blipFill>
          <a:blip r:embed="rId2"/>
          <a:stretch>
            <a:fillRect/>
          </a:stretch>
        </p:blipFill>
        <p:spPr>
          <a:xfrm>
            <a:off x="1721170" y="1540127"/>
            <a:ext cx="8596668" cy="2178080"/>
          </a:xfrm>
        </p:spPr>
      </p:pic>
      <p:pic>
        <p:nvPicPr>
          <p:cNvPr id="5" name="Picture 5"/>
          <p:cNvPicPr>
            <a:picLocks noChangeAspect="1"/>
          </p:cNvPicPr>
          <p:nvPr/>
        </p:nvPicPr>
        <p:blipFill>
          <a:blip r:embed="rId3"/>
          <a:stretch>
            <a:fillRect/>
          </a:stretch>
        </p:blipFill>
        <p:spPr>
          <a:xfrm>
            <a:off x="1780784" y="3775173"/>
            <a:ext cx="7795364" cy="26166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9854" y="494778"/>
            <a:ext cx="8596668" cy="1320800"/>
          </a:xfrm>
        </p:spPr>
        <p:txBody>
          <a:bodyPr/>
          <a:lstStyle/>
          <a:p>
            <a:pPr algn="ctr"/>
            <a:r>
              <a:rPr lang="en-GB"/>
              <a:t>TAKING CARE OF MISSING DATA AND FURTHER PREPROCESSING</a:t>
            </a:r>
            <a:endParaRPr lang="en-US"/>
          </a:p>
        </p:txBody>
      </p:sp>
      <p:pic>
        <p:nvPicPr>
          <p:cNvPr id="4" name="Picture 4" descr="Graphical user interface, text, application, email&#10;&#10;Description automatically generated"/>
          <p:cNvPicPr>
            <a:picLocks noGrp="1" noChangeAspect="1"/>
          </p:cNvPicPr>
          <p:nvPr>
            <p:ph idx="1"/>
          </p:nvPr>
        </p:nvPicPr>
        <p:blipFill>
          <a:blip r:embed="rId2"/>
          <a:stretch>
            <a:fillRect/>
          </a:stretch>
        </p:blipFill>
        <p:spPr>
          <a:xfrm>
            <a:off x="1846430" y="2236408"/>
            <a:ext cx="8596668" cy="3750013"/>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170" y="661792"/>
            <a:ext cx="8596668" cy="1320800"/>
          </a:xfrm>
        </p:spPr>
        <p:txBody>
          <a:bodyPr/>
          <a:lstStyle/>
          <a:p>
            <a:r>
              <a:rPr lang="en-GB"/>
              <a:t>FURTHER PREPROCESSING</a:t>
            </a:r>
          </a:p>
        </p:txBody>
      </p:sp>
      <p:pic>
        <p:nvPicPr>
          <p:cNvPr id="4" name="Picture 4" descr="Graphical user interface, text, application, email&#10;&#10;Description automatically generated"/>
          <p:cNvPicPr>
            <a:picLocks noGrp="1" noChangeAspect="1"/>
          </p:cNvPicPr>
          <p:nvPr>
            <p:ph idx="1"/>
          </p:nvPr>
        </p:nvPicPr>
        <p:blipFill>
          <a:blip r:embed="rId2"/>
          <a:stretch>
            <a:fillRect/>
          </a:stretch>
        </p:blipFill>
        <p:spPr>
          <a:xfrm>
            <a:off x="1537999" y="1638671"/>
            <a:ext cx="8910818" cy="4559266"/>
          </a:xfr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275</Words>
  <Application>Microsoft Office PowerPoint</Application>
  <PresentationFormat>Widescreen</PresentationFormat>
  <Paragraphs>38</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Angsana New</vt:lpstr>
      <vt:lpstr>Arial</vt:lpstr>
      <vt:lpstr>Trebuchet MS</vt:lpstr>
      <vt:lpstr>Wingdings 3</vt:lpstr>
      <vt:lpstr>Facet</vt:lpstr>
      <vt:lpstr>FORECASTING SALES OF STORE USING IBM WATSON STUDIO </vt:lpstr>
      <vt:lpstr>INTRODUCTION</vt:lpstr>
      <vt:lpstr>PROBLEM STATEMENT</vt:lpstr>
      <vt:lpstr> FLOW CHART OF SOLUTION</vt:lpstr>
      <vt:lpstr>DATA COLLECTION</vt:lpstr>
      <vt:lpstr>DATA PREPROCESSING</vt:lpstr>
      <vt:lpstr>DATA PREPROCESSING</vt:lpstr>
      <vt:lpstr>TAKING CARE OF MISSING DATA AND FURTHER PREPROCESSING</vt:lpstr>
      <vt:lpstr>FURTHER PREPROCESSING</vt:lpstr>
      <vt:lpstr>DATA VISUALIZATION</vt:lpstr>
      <vt:lpstr>DATA VISUALIZATION</vt:lpstr>
      <vt:lpstr>FEATURE SCALING</vt:lpstr>
      <vt:lpstr>SPLITTING DATA INTO TRAIN AND TEST SET</vt:lpstr>
      <vt:lpstr>CREATING DATASET USING SLIDING WINDOW</vt:lpstr>
      <vt:lpstr>MODEL BUILDING</vt:lpstr>
      <vt:lpstr>MODEL TRAINING</vt:lpstr>
      <vt:lpstr>MODEL EVALUATION</vt:lpstr>
      <vt:lpstr>MODEL EVALUATION</vt:lpstr>
      <vt:lpstr>SAVING THE MODEL</vt:lpstr>
      <vt:lpstr>THE APPLICATION</vt:lpstr>
      <vt:lpstr>THE APPLICATION - ABOUT PAGE</vt:lpstr>
      <vt:lpstr>THE APPLICATION - ABOUT PAGE </vt:lpstr>
      <vt:lpstr>THE APPLICATION - FORECAST PAGE</vt:lpstr>
      <vt:lpstr>THE APPLICATION - FORECAST PAGE </vt:lpstr>
      <vt:lpstr>THE APPLICATION - FORECAST PAGE</vt:lpstr>
      <vt:lpstr>THE APPLICATION - FORECAST PAGE</vt:lpstr>
      <vt:lpstr>THE APPLICATION - FORECAST PAGE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Siddhant</dc:creator>
  <cp:lastModifiedBy>siddhantgotan.jain2019@vitstudent.ac.in</cp:lastModifiedBy>
  <cp:revision>183</cp:revision>
  <dcterms:created xsi:type="dcterms:W3CDTF">2021-07-30T06:17:37Z</dcterms:created>
  <dcterms:modified xsi:type="dcterms:W3CDTF">2021-07-30T09:27:22Z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